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embeddedFontLs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Libre Baskerville"/>
      <p:regular r:id="rId21"/>
    </p:embeddedFont>
    <p:embeddedFont>
      <p:font typeface="Libre Baskerville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  <p:embeddedFont>
      <p:font typeface="Open Sans"/>
      <p:regular r:id="rId25"/>
    </p:embeddedFont>
    <p:embeddedFont>
      <p:font typeface="Open Sans"/>
      <p:regular r:id="rId2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Relationship Id="rId23" Type="http://schemas.openxmlformats.org/officeDocument/2006/relationships/font" Target="fonts/font5.fntdata"/><Relationship Id="rId24" Type="http://schemas.openxmlformats.org/officeDocument/2006/relationships/font" Target="fonts/font6.fntdata"/><Relationship Id="rId25" Type="http://schemas.openxmlformats.org/officeDocument/2006/relationships/font" Target="fonts/font7.fntdata"/><Relationship Id="rId2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5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CC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CC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CCF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280523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NatureMind</a:t>
            </a:r>
            <a:endParaRPr lang="en-US" sz="8900" dirty="0"/>
          </a:p>
        </p:txBody>
      </p:sp>
      <p:sp>
        <p:nvSpPr>
          <p:cNvPr id="5" name="Text 2"/>
          <p:cNvSpPr/>
          <p:nvPr/>
        </p:nvSpPr>
        <p:spPr>
          <a:xfrm>
            <a:off x="793790" y="4038362"/>
            <a:ext cx="80987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Redefining Mental Wellness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5291376"/>
            <a:ext cx="950773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Community-Driven Approach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862548" y="53678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9778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Future Vision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155900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Beyond Today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2948107"/>
            <a:ext cx="6436400" cy="226814"/>
          </a:xfrm>
          <a:prstGeom prst="roundRect">
            <a:avLst>
              <a:gd name="adj" fmla="val 15001"/>
            </a:avLst>
          </a:prstGeom>
          <a:solidFill>
            <a:srgbClr val="EAE8F3"/>
          </a:solidFill>
          <a:ln/>
        </p:spPr>
      </p:sp>
      <p:sp>
        <p:nvSpPr>
          <p:cNvPr id="7" name="Text 4"/>
          <p:cNvSpPr/>
          <p:nvPr/>
        </p:nvSpPr>
        <p:spPr>
          <a:xfrm>
            <a:off x="1020604" y="3401735"/>
            <a:ext cx="45410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AI-Powered Recommendations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0604" y="3892153"/>
            <a:ext cx="59827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Personalized event recommendations and mood insights for enhanced user experience.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00211" y="2607945"/>
            <a:ext cx="6436400" cy="226814"/>
          </a:xfrm>
          <a:prstGeom prst="roundRect">
            <a:avLst>
              <a:gd name="adj" fmla="val 15001"/>
            </a:avLst>
          </a:prstGeom>
          <a:solidFill>
            <a:srgbClr val="EAE8F3"/>
          </a:solidFill>
          <a:ln/>
        </p:spPr>
      </p:sp>
      <p:sp>
        <p:nvSpPr>
          <p:cNvPr id="10" name="Text 7"/>
          <p:cNvSpPr/>
          <p:nvPr/>
        </p:nvSpPr>
        <p:spPr>
          <a:xfrm>
            <a:off x="7627025" y="3061573"/>
            <a:ext cx="35784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Europe-Wide Expansion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627025" y="3551992"/>
            <a:ext cx="59827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Expand to include Europe-wide retreats and therapy sessions.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354955"/>
            <a:ext cx="6436400" cy="226814"/>
          </a:xfrm>
          <a:prstGeom prst="roundRect">
            <a:avLst>
              <a:gd name="adj" fmla="val 15001"/>
            </a:avLst>
          </a:prstGeom>
          <a:solidFill>
            <a:srgbClr val="EAE8F3"/>
          </a:solidFill>
          <a:ln/>
        </p:spPr>
      </p:sp>
      <p:sp>
        <p:nvSpPr>
          <p:cNvPr id="13" name="Text 10"/>
          <p:cNvSpPr/>
          <p:nvPr/>
        </p:nvSpPr>
        <p:spPr>
          <a:xfrm>
            <a:off x="1020604" y="5808583"/>
            <a:ext cx="35529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NatureMind Pro Launch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020604" y="6299002"/>
            <a:ext cx="59827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dedicated platform for certified wellness professionals.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7400211" y="5014793"/>
            <a:ext cx="6436400" cy="226814"/>
          </a:xfrm>
          <a:prstGeom prst="roundRect">
            <a:avLst>
              <a:gd name="adj" fmla="val 15001"/>
            </a:avLst>
          </a:prstGeom>
          <a:solidFill>
            <a:srgbClr val="EAE8F3"/>
          </a:solidFill>
          <a:ln/>
        </p:spPr>
      </p:sp>
      <p:sp>
        <p:nvSpPr>
          <p:cNvPr id="16" name="Text 13"/>
          <p:cNvSpPr/>
          <p:nvPr/>
        </p:nvSpPr>
        <p:spPr>
          <a:xfrm>
            <a:off x="7627025" y="54684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API Integrations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7627025" y="5958840"/>
            <a:ext cx="59827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Seamless connection with fitness trackers like Fitbit and Apple Health for holistic well-being tracking.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54617"/>
            <a:ext cx="108043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Join us in redefining mental wellness.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07631"/>
            <a:ext cx="515695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NatureMind is poised to transform mental well-being by fostering real-world connections and empowering individuals to take charge of their health. We invite you to be a part of this journey.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6511766" y="3930372"/>
            <a:ext cx="7332345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NatureMind</a:t>
            </a:r>
            <a:endParaRPr lang="en-US" sz="8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870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Experience NatureMind: Prototype Demonstration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71574"/>
            <a:ext cx="6924437" cy="33144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279249" y="3020497"/>
            <a:ext cx="55648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Get a firsthand look at the NatureMind application and its key functionalities: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8279249" y="3950375"/>
            <a:ext cx="55648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Intuitive User Interface: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Navigate through event discovery and community features.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279249" y="4755475"/>
            <a:ext cx="55648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 Community events: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Users can add the events they want to host.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279249" y="5560576"/>
            <a:ext cx="55648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Join Community Events: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Users can join locally happening activities.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279249" y="6365677"/>
            <a:ext cx="55648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Supportive Community Wall: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Discover how users connect and share experiences.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80292"/>
            <a:ext cx="3081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What is NatureMind?</a:t>
            </a:r>
            <a:endParaRPr lang="en-US" sz="2200" dirty="0"/>
          </a:p>
        </p:txBody>
      </p:sp>
      <p:sp>
        <p:nvSpPr>
          <p:cNvPr id="4" name="Shape 1"/>
          <p:cNvSpPr/>
          <p:nvPr/>
        </p:nvSpPr>
        <p:spPr>
          <a:xfrm>
            <a:off x="793790" y="1989773"/>
            <a:ext cx="3664744" cy="2891909"/>
          </a:xfrm>
          <a:prstGeom prst="roundRect">
            <a:avLst>
              <a:gd name="adj" fmla="val 1177"/>
            </a:avLst>
          </a:prstGeom>
          <a:solidFill>
            <a:srgbClr val="E7E0FF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216587"/>
            <a:ext cx="3211116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Community-Driven Platform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020604" y="3203258"/>
            <a:ext cx="3211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Connecting users through local wellness activities, mood tracking, and community support.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1989773"/>
            <a:ext cx="3664863" cy="2891909"/>
          </a:xfrm>
          <a:prstGeom prst="roundRect">
            <a:avLst>
              <a:gd name="adj" fmla="val 1177"/>
            </a:avLst>
          </a:prstGeom>
          <a:solidFill>
            <a:srgbClr val="E7E0FF"/>
          </a:solidFill>
          <a:ln/>
        </p:spPr>
      </p:sp>
      <p:sp>
        <p:nvSpPr>
          <p:cNvPr id="8" name="Text 5"/>
          <p:cNvSpPr/>
          <p:nvPr/>
        </p:nvSpPr>
        <p:spPr>
          <a:xfrm>
            <a:off x="4912162" y="2216587"/>
            <a:ext cx="3211235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Empowerment &amp; Earnings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4912162" y="3203258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Users can organize and monetize wellness activities like yoga, meditation, or nature walks.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08496"/>
            <a:ext cx="7556421" cy="1740813"/>
          </a:xfrm>
          <a:prstGeom prst="roundRect">
            <a:avLst>
              <a:gd name="adj" fmla="val 1954"/>
            </a:avLst>
          </a:prstGeom>
          <a:solidFill>
            <a:srgbClr val="E7E0FF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33531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Holistic Well-being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1020604" y="5896689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Focused on community-based mental health improvement through real-world engagement.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8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Core Features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240036"/>
            <a:ext cx="87156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Unlock Your Wellness Journey</a:t>
            </a:r>
            <a:endParaRPr lang="en-US" sz="4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88977"/>
            <a:ext cx="680442" cy="68044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252907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Create &amp; Earn from Activities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09765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Host paid wellness sessions and build your wellness brand.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288977"/>
            <a:ext cx="680442" cy="6804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Join Local Events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374332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Discover and attend wellness activities nearby.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288977"/>
            <a:ext cx="680442" cy="68044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3252907"/>
            <a:ext cx="35112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Mood Tracker &amp; Journal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374332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Log daily moods, journal thoughts, and visualize progress.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90436"/>
            <a:ext cx="680442" cy="68044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93790" y="6354366"/>
            <a:ext cx="37679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Community Support Wall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93790" y="684478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Share experiences and connect with peers anonymously.</a:t>
            </a:r>
            <a:endParaRPr lang="en-US" sz="17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893" y="5390436"/>
            <a:ext cx="680442" cy="680442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235893" y="6354366"/>
            <a:ext cx="33494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Mindfulness Resources</a:t>
            </a:r>
            <a:endParaRPr lang="en-US" sz="2200" dirty="0"/>
          </a:p>
        </p:txBody>
      </p:sp>
      <p:sp>
        <p:nvSpPr>
          <p:cNvPr id="18" name="Text 11"/>
          <p:cNvSpPr/>
          <p:nvPr/>
        </p:nvSpPr>
        <p:spPr>
          <a:xfrm>
            <a:off x="5235893" y="684478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Access guided meditations, breathing exercises, and relaxation tools.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405902"/>
            <a:ext cx="12923877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Monetization Strategy</a:t>
            </a:r>
            <a:endParaRPr lang="en-US" sz="8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3057" y="505182"/>
            <a:ext cx="2616041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Monetization Strategy</a:t>
            </a:r>
            <a:endParaRPr lang="en-US" sz="1800" dirty="0"/>
          </a:p>
        </p:txBody>
      </p:sp>
      <p:sp>
        <p:nvSpPr>
          <p:cNvPr id="3" name="Text 1"/>
          <p:cNvSpPr/>
          <p:nvPr/>
        </p:nvSpPr>
        <p:spPr>
          <a:xfrm>
            <a:off x="643057" y="975955"/>
            <a:ext cx="6575227" cy="574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Fair &amp; Flexible Commission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643057" y="1990844"/>
            <a:ext cx="6448068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NatureMind takes a </a:t>
            </a:r>
            <a:pPr algn="l" indent="0" marL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403CC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5–8% commission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from each paid activity.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43057" y="2449949"/>
            <a:ext cx="6448068" cy="587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commission decreases based on user activity level to reward loyalty and incentivize engagement.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43057" y="3202900"/>
            <a:ext cx="6448068" cy="587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Inspired by successful models from platforms like Airbnb Experiences and Eventbrite, ensuring a sustainable ecosystem for hosts and users.</a:t>
            </a:r>
            <a:endParaRPr lang="en-US" sz="14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6896" y="2284928"/>
            <a:ext cx="6448068" cy="91440"/>
          </a:xfrm>
          <a:prstGeom prst="rect">
            <a:avLst/>
          </a:prstGeom>
        </p:spPr>
      </p:pic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5300" y="2032278"/>
            <a:ext cx="551140" cy="5511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660678" y="2170033"/>
            <a:ext cx="220385" cy="275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7753469" y="2767132"/>
            <a:ext cx="2296716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8% for new users</a:t>
            </a:r>
            <a:endParaRPr lang="en-US" sz="1800" dirty="0"/>
          </a:p>
        </p:txBody>
      </p:sp>
      <p:sp>
        <p:nvSpPr>
          <p:cNvPr id="11" name="Text 7"/>
          <p:cNvSpPr/>
          <p:nvPr/>
        </p:nvSpPr>
        <p:spPr>
          <a:xfrm>
            <a:off x="7753469" y="3237905"/>
            <a:ext cx="6034921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Introductory rate for hosts beginning their journey.</a:t>
            </a:r>
            <a:endParaRPr lang="en-US" sz="140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896" y="4174688"/>
            <a:ext cx="6448068" cy="91440"/>
          </a:xfrm>
          <a:prstGeom prst="rect">
            <a:avLst/>
          </a:prstGeom>
        </p:spPr>
      </p:pic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5300" y="3922038"/>
            <a:ext cx="551140" cy="55114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660678" y="4059793"/>
            <a:ext cx="220385" cy="275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7753469" y="4656892"/>
            <a:ext cx="2296716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6% after 10 events</a:t>
            </a:r>
            <a:endParaRPr lang="en-US" sz="1800" dirty="0"/>
          </a:p>
        </p:txBody>
      </p:sp>
      <p:sp>
        <p:nvSpPr>
          <p:cNvPr id="16" name="Text 10"/>
          <p:cNvSpPr/>
          <p:nvPr/>
        </p:nvSpPr>
        <p:spPr>
          <a:xfrm>
            <a:off x="7753469" y="5127665"/>
            <a:ext cx="6034921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Rewarding active engagement and consistent hosting.</a:t>
            </a:r>
            <a:endParaRPr lang="en-US" sz="140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6896" y="6064448"/>
            <a:ext cx="6448068" cy="91440"/>
          </a:xfrm>
          <a:prstGeom prst="rect">
            <a:avLst/>
          </a:prstGeom>
        </p:spPr>
      </p:pic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5300" y="5811798"/>
            <a:ext cx="551140" cy="55114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0660678" y="5949553"/>
            <a:ext cx="220385" cy="275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1700" dirty="0"/>
          </a:p>
        </p:txBody>
      </p:sp>
      <p:sp>
        <p:nvSpPr>
          <p:cNvPr id="20" name="Text 12"/>
          <p:cNvSpPr/>
          <p:nvPr/>
        </p:nvSpPr>
        <p:spPr>
          <a:xfrm>
            <a:off x="7753469" y="6546652"/>
            <a:ext cx="3019306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5% after 25+ hosted events</a:t>
            </a:r>
            <a:endParaRPr lang="en-US" sz="1800" dirty="0"/>
          </a:p>
        </p:txBody>
      </p:sp>
      <p:sp>
        <p:nvSpPr>
          <p:cNvPr id="21" name="Text 13"/>
          <p:cNvSpPr/>
          <p:nvPr/>
        </p:nvSpPr>
        <p:spPr>
          <a:xfrm>
            <a:off x="7753469" y="7017425"/>
            <a:ext cx="6034921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Premium rate for loyal and high-volume community leaders.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4874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7582" y="2866311"/>
            <a:ext cx="2457807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Market Opportunity</a:t>
            </a:r>
            <a:endParaRPr lang="en-US" sz="1800" dirty="0"/>
          </a:p>
        </p:txBody>
      </p:sp>
      <p:sp>
        <p:nvSpPr>
          <p:cNvPr id="4" name="Text 1"/>
          <p:cNvSpPr/>
          <p:nvPr/>
        </p:nvSpPr>
        <p:spPr>
          <a:xfrm>
            <a:off x="657582" y="3347799"/>
            <a:ext cx="4697611" cy="587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Expanding Reach</a:t>
            </a:r>
            <a:endParaRPr lang="en-US" sz="3650" dirty="0"/>
          </a:p>
        </p:txBody>
      </p:sp>
      <p:sp>
        <p:nvSpPr>
          <p:cNvPr id="5" name="Text 2"/>
          <p:cNvSpPr/>
          <p:nvPr/>
        </p:nvSpPr>
        <p:spPr>
          <a:xfrm>
            <a:off x="1943219" y="5132784"/>
            <a:ext cx="1710214" cy="347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€120+B</a:t>
            </a:r>
            <a:endParaRPr lang="en-US" sz="2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577" y="4263747"/>
            <a:ext cx="2085737" cy="208573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28330" y="6584275"/>
            <a:ext cx="3740229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Global Mental Wellness Market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657582" y="6990517"/>
            <a:ext cx="4281845" cy="4810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Includes meditation, mental health apps, retreats, and activities. Growing at &gt;8% CAGR.</a:t>
            </a:r>
            <a:endParaRPr lang="en-US" sz="1150" dirty="0"/>
          </a:p>
        </p:txBody>
      </p:sp>
      <p:sp>
        <p:nvSpPr>
          <p:cNvPr id="9" name="Text 5"/>
          <p:cNvSpPr/>
          <p:nvPr/>
        </p:nvSpPr>
        <p:spPr>
          <a:xfrm>
            <a:off x="6459855" y="5132784"/>
            <a:ext cx="1710214" cy="347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€6.5B</a:t>
            </a:r>
            <a:endParaRPr lang="en-US" sz="27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213" y="4263747"/>
            <a:ext cx="2085737" cy="208573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730002" y="6584275"/>
            <a:ext cx="3170158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Germany Wellness Market</a:t>
            </a:r>
            <a:endParaRPr lang="en-US" sz="1800" dirty="0"/>
          </a:p>
        </p:txBody>
      </p:sp>
      <p:sp>
        <p:nvSpPr>
          <p:cNvPr id="12" name="Text 7"/>
          <p:cNvSpPr/>
          <p:nvPr/>
        </p:nvSpPr>
        <p:spPr>
          <a:xfrm>
            <a:off x="5174218" y="6990517"/>
            <a:ext cx="4281845" cy="4810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8M+ people use wellness apps or join wellness events, including yoga, mindfulness, and group activities.</a:t>
            </a:r>
            <a:endParaRPr lang="en-US" sz="1150" dirty="0"/>
          </a:p>
        </p:txBody>
      </p:sp>
      <p:sp>
        <p:nvSpPr>
          <p:cNvPr id="13" name="Text 8"/>
          <p:cNvSpPr/>
          <p:nvPr/>
        </p:nvSpPr>
        <p:spPr>
          <a:xfrm>
            <a:off x="10976610" y="5132784"/>
            <a:ext cx="1710214" cy="347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€45K-€60K</a:t>
            </a:r>
            <a:endParaRPr lang="en-US" sz="270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968" y="4263747"/>
            <a:ext cx="2085737" cy="208573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513814" y="6584275"/>
            <a:ext cx="2636044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Bavaria Revenue Goal</a:t>
            </a:r>
            <a:endParaRPr lang="en-US" sz="1800" dirty="0"/>
          </a:p>
        </p:txBody>
      </p:sp>
      <p:sp>
        <p:nvSpPr>
          <p:cNvPr id="16" name="Text 10"/>
          <p:cNvSpPr/>
          <p:nvPr/>
        </p:nvSpPr>
        <p:spPr>
          <a:xfrm>
            <a:off x="9690854" y="6990517"/>
            <a:ext cx="4281964" cy="721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Target: 150,000+ students &amp; young professionals. Avg. activity: €10 | Projected: 8,000 events | Platform cut (avg. 6%): €48,000.</a:t>
            </a:r>
            <a:endParaRPr lang="en-US" sz="1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8424" y="572333"/>
            <a:ext cx="2714030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Competitor Analysis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728424" y="1105614"/>
            <a:ext cx="7202567" cy="650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NatureMind's Unique Edge</a:t>
            </a:r>
            <a:endParaRPr lang="en-US" sz="4050" dirty="0"/>
          </a:p>
        </p:txBody>
      </p:sp>
      <p:sp>
        <p:nvSpPr>
          <p:cNvPr id="4" name="Shape 2"/>
          <p:cNvSpPr/>
          <p:nvPr/>
        </p:nvSpPr>
        <p:spPr>
          <a:xfrm>
            <a:off x="728424" y="2068116"/>
            <a:ext cx="13173551" cy="5598795"/>
          </a:xfrm>
          <a:prstGeom prst="roundRect">
            <a:avLst>
              <a:gd name="adj" fmla="val 55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36044" y="2075736"/>
            <a:ext cx="13158311" cy="93059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44285" y="2208133"/>
            <a:ext cx="1553647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2921794" y="2208133"/>
            <a:ext cx="2207776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Platform Focus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553432" y="2208133"/>
            <a:ext cx="2207776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Monetization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185071" y="2208133"/>
            <a:ext cx="2865715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Weakness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1474648" y="2208133"/>
            <a:ext cx="2211586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NatureMind's Advantage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36044" y="3006328"/>
            <a:ext cx="13158311" cy="93059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44285" y="3138726"/>
            <a:ext cx="1553647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Headspace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2921794" y="3138726"/>
            <a:ext cx="2207776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Meditation content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553432" y="3138726"/>
            <a:ext cx="2207776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Subscription-based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8185071" y="3138726"/>
            <a:ext cx="2865715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real-world community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1474648" y="3138726"/>
            <a:ext cx="2211586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Local wellness + earnings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36044" y="3936921"/>
            <a:ext cx="13158311" cy="93059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944285" y="4069318"/>
            <a:ext cx="1553647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Calm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2921794" y="4069318"/>
            <a:ext cx="2207776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Sleep &amp; meditation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553432" y="4069318"/>
            <a:ext cx="2207776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Subscription-based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185071" y="4069318"/>
            <a:ext cx="2865715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earnings for users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1474648" y="4069318"/>
            <a:ext cx="2211586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Community-driven earnings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36044" y="4867513"/>
            <a:ext cx="13158311" cy="93059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944285" y="4999911"/>
            <a:ext cx="1553647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Meetup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2921794" y="4999911"/>
            <a:ext cx="2207776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General events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5553432" y="4999911"/>
            <a:ext cx="2207776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Organizer fees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185071" y="4999911"/>
            <a:ext cx="2865715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Not wellness-specific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1474648" y="4999911"/>
            <a:ext cx="2211586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Wellness-centered + community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736044" y="5798106"/>
            <a:ext cx="13158311" cy="93059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944285" y="5930503"/>
            <a:ext cx="1553647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Mindbody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2921794" y="5930503"/>
            <a:ext cx="2207776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Wellness booking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553432" y="5930503"/>
            <a:ext cx="2207776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Vendor-focused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185071" y="5930503"/>
            <a:ext cx="2865715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community or mood tracking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1474648" y="5930503"/>
            <a:ext cx="2211586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Holistic platform with community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736044" y="6728698"/>
            <a:ext cx="13158311" cy="93059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944285" y="6861096"/>
            <a:ext cx="1553647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NatureMind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2921794" y="6861096"/>
            <a:ext cx="2207776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Local wellness + earnings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5553432" y="6861096"/>
            <a:ext cx="2207776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5–8% commission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8185071" y="6861096"/>
            <a:ext cx="2865715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1474648" y="6861096"/>
            <a:ext cx="2211586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4824" y="962382"/>
            <a:ext cx="26016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User Validation</a:t>
            </a:r>
            <a:endParaRPr lang="en-US" sz="2000" dirty="0"/>
          </a:p>
        </p:txBody>
      </p:sp>
      <p:sp>
        <p:nvSpPr>
          <p:cNvPr id="4" name="Text 1"/>
          <p:cNvSpPr/>
          <p:nvPr/>
        </p:nvSpPr>
        <p:spPr>
          <a:xfrm>
            <a:off x="6214824" y="1495663"/>
            <a:ext cx="7687151" cy="1300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Positive Feedback &amp; High Acceptance</a:t>
            </a:r>
            <a:endParaRPr lang="en-US" sz="4050" dirty="0"/>
          </a:p>
        </p:txBody>
      </p:sp>
      <p:sp>
        <p:nvSpPr>
          <p:cNvPr id="5" name="Shape 2"/>
          <p:cNvSpPr/>
          <p:nvPr/>
        </p:nvSpPr>
        <p:spPr>
          <a:xfrm>
            <a:off x="6214824" y="3108484"/>
            <a:ext cx="468273" cy="468273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6" name="Text 3"/>
          <p:cNvSpPr/>
          <p:nvPr/>
        </p:nvSpPr>
        <p:spPr>
          <a:xfrm>
            <a:off x="6891218" y="3147417"/>
            <a:ext cx="6265902" cy="390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Pricing per activity: €5–€25 per session</a:t>
            </a:r>
            <a:endParaRPr lang="en-US" sz="2450" dirty="0"/>
          </a:p>
        </p:txBody>
      </p:sp>
      <p:sp>
        <p:nvSpPr>
          <p:cNvPr id="7" name="Text 4"/>
          <p:cNvSpPr/>
          <p:nvPr/>
        </p:nvSpPr>
        <p:spPr>
          <a:xfrm>
            <a:off x="6891218" y="3662363"/>
            <a:ext cx="7010757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Based on type, location, and host rating, offering flexibility.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14824" y="4411504"/>
            <a:ext cx="468273" cy="468273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9" name="Text 6"/>
          <p:cNvSpPr/>
          <p:nvPr/>
        </p:nvSpPr>
        <p:spPr>
          <a:xfrm>
            <a:off x="6891218" y="4450437"/>
            <a:ext cx="6431042" cy="390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Pilot survey in Germany: Strong interest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6891218" y="4965383"/>
            <a:ext cx="7010757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78% willing to pay for local wellness activities, 65% interested in earning by hosting events.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214824" y="6047422"/>
            <a:ext cx="468273" cy="468273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12" name="Text 9"/>
          <p:cNvSpPr/>
          <p:nvPr/>
        </p:nvSpPr>
        <p:spPr>
          <a:xfrm>
            <a:off x="6891218" y="6086356"/>
            <a:ext cx="5987415" cy="390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Preferred commission rate under 10%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6891218" y="6601301"/>
            <a:ext cx="7010757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fair cut of 5–8% received positive feedback from both potential users and hosts.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31169"/>
            <a:ext cx="33004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Go-to-Market Strategy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312313"/>
            <a:ext cx="75260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Connecting Communities</a:t>
            </a:r>
            <a:endParaRPr lang="en-US" sz="4450" dirty="0"/>
          </a:p>
        </p:txBody>
      </p:sp>
      <p:sp>
        <p:nvSpPr>
          <p:cNvPr id="4" name="Shape 2"/>
          <p:cNvSpPr/>
          <p:nvPr/>
        </p:nvSpPr>
        <p:spPr>
          <a:xfrm>
            <a:off x="793790" y="3361253"/>
            <a:ext cx="4196358" cy="3137059"/>
          </a:xfrm>
          <a:prstGeom prst="roundRect">
            <a:avLst>
              <a:gd name="adj" fmla="val 1085"/>
            </a:avLst>
          </a:prstGeom>
          <a:noFill/>
          <a:ln w="30480">
            <a:solidFill>
              <a:srgbClr val="D0CED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24270" y="3391733"/>
            <a:ext cx="4135398" cy="680442"/>
          </a:xfrm>
          <a:prstGeom prst="rect">
            <a:avLst/>
          </a:prstGeom>
          <a:solidFill>
            <a:srgbClr val="EAE8F3"/>
          </a:solidFill>
          <a:ln/>
        </p:spPr>
      </p:sp>
      <p:sp>
        <p:nvSpPr>
          <p:cNvPr id="6" name="Text 4"/>
          <p:cNvSpPr/>
          <p:nvPr/>
        </p:nvSpPr>
        <p:spPr>
          <a:xfrm>
            <a:off x="1051084" y="42989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Initial Focus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51084" y="4789408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Germany (Munich, Berlin, Hamburg) university towns to target early adopters.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361253"/>
            <a:ext cx="4196358" cy="3137059"/>
          </a:xfrm>
          <a:prstGeom prst="roundRect">
            <a:avLst>
              <a:gd name="adj" fmla="val 1085"/>
            </a:avLst>
          </a:prstGeom>
          <a:noFill/>
          <a:ln w="30480">
            <a:solidFill>
              <a:srgbClr val="D0CED9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47442" y="3391733"/>
            <a:ext cx="4135398" cy="680442"/>
          </a:xfrm>
          <a:prstGeom prst="rect">
            <a:avLst/>
          </a:prstGeom>
          <a:solidFill>
            <a:srgbClr val="EAE8F3"/>
          </a:solidFill>
          <a:ln/>
        </p:spPr>
      </p:sp>
      <p:sp>
        <p:nvSpPr>
          <p:cNvPr id="10" name="Text 8"/>
          <p:cNvSpPr/>
          <p:nvPr/>
        </p:nvSpPr>
        <p:spPr>
          <a:xfrm>
            <a:off x="5474256" y="42989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Channels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474256" y="4789408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Student unions, wellness clubs, Instagram/TikTok influencer partnerships, wellness-focused Meetup groups, and retreats.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361253"/>
            <a:ext cx="4196358" cy="3137059"/>
          </a:xfrm>
          <a:prstGeom prst="roundRect">
            <a:avLst>
              <a:gd name="adj" fmla="val 1085"/>
            </a:avLst>
          </a:prstGeom>
          <a:noFill/>
          <a:ln w="30480">
            <a:solidFill>
              <a:srgbClr val="D0CED9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70613" y="3391733"/>
            <a:ext cx="4135398" cy="680442"/>
          </a:xfrm>
          <a:prstGeom prst="rect">
            <a:avLst/>
          </a:prstGeom>
          <a:solidFill>
            <a:srgbClr val="EAE8F3"/>
          </a:solidFill>
          <a:ln/>
        </p:spPr>
      </p:sp>
      <p:sp>
        <p:nvSpPr>
          <p:cNvPr id="14" name="Text 12"/>
          <p:cNvSpPr/>
          <p:nvPr/>
        </p:nvSpPr>
        <p:spPr>
          <a:xfrm>
            <a:off x="9897427" y="42989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Growth Plan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897427" y="4789408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Partner with yoga studios, mental health organizations, and wellness cafes for broader reach.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2025-07-14T00:43:28Z</dcterms:created>
  <dcterms:modified xsi:type="dcterms:W3CDTF">2025-07-14T00:43:28Z</dcterms:modified>
</cp:coreProperties>
</file>